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22"/>
  </p:handoutMasterIdLst>
  <p:sldIdLst>
    <p:sldId id="280" r:id="rId3"/>
    <p:sldId id="256" r:id="rId4"/>
    <p:sldId id="258" r:id="rId6"/>
    <p:sldId id="259" r:id="rId7"/>
    <p:sldId id="257" r:id="rId8"/>
    <p:sldId id="277" r:id="rId9"/>
    <p:sldId id="279" r:id="rId10"/>
    <p:sldId id="267" r:id="rId11"/>
    <p:sldId id="266" r:id="rId12"/>
    <p:sldId id="275" r:id="rId13"/>
    <p:sldId id="271" r:id="rId14"/>
    <p:sldId id="268" r:id="rId15"/>
    <p:sldId id="272" r:id="rId16"/>
    <p:sldId id="269" r:id="rId17"/>
    <p:sldId id="265" r:id="rId18"/>
    <p:sldId id="264" r:id="rId19"/>
    <p:sldId id="276" r:id="rId20"/>
    <p:sldId id="281" r:id="rId21"/>
  </p:sldIdLst>
  <p:sldSz cx="9144000" cy="6858000" type="screen4x3"/>
  <p:notesSz cx="6858000" cy="9144000"/>
  <p:custDataLst>
    <p:tags r:id="rId26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81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CEA88-DAA0-4E4A-BED6-2D9E4979767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862E2C-3DC7-41F4-94F2-338C5554957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799210" y="2766059"/>
            <a:ext cx="7545579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667020"/>
            <a:ext cx="51816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3357563" y="1821180"/>
            <a:ext cx="2428875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  <a:endParaRPr lang="zh-CN" altLang="en-US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422651" y="3381376"/>
            <a:ext cx="229870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9 </a:t>
            </a:r>
            <a:r>
              <a:rPr lang="zh-CN" altLang="en-US"/>
              <a:t>夜色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timg (2)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57158" y="642918"/>
            <a:ext cx="30059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>
                <a:solidFill>
                  <a:srgbClr val="00B05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思考讨论：</a:t>
            </a:r>
            <a:endParaRPr lang="zh-CN" altLang="en-US" sz="4400">
              <a:solidFill>
                <a:srgbClr val="00B05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1928802"/>
            <a:ext cx="478634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1.</a:t>
            </a:r>
            <a:r>
              <a:rPr lang="zh-CN" altLang="en-US" sz="480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文中的“我”是谁？</a:t>
            </a:r>
            <a:endParaRPr lang="en-US" altLang="zh-CN" sz="4800">
              <a:solidFill>
                <a:schemeClr val="accent6">
                  <a:lumMod val="7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480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2.</a:t>
            </a:r>
            <a:r>
              <a:rPr lang="zh-CN" altLang="en-US" sz="480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看到了什么心就乱跳？</a:t>
            </a:r>
            <a:endParaRPr lang="zh-CN" altLang="en-US" sz="4800">
              <a:solidFill>
                <a:schemeClr val="accent6">
                  <a:lumMod val="75000"/>
                </a:schemeClr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webwxgetmsgimg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501222" cy="685800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webwxgetmsgimg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143240" cy="321468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428992" y="3429001"/>
            <a:ext cx="5715008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36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我从前胆子很小很小，</a:t>
            </a:r>
            <a:endParaRPr lang="zh-CN" altLang="en-US" sz="360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36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天一黑就不敢往外瞧。</a:t>
            </a:r>
            <a:endParaRPr lang="en-US" altLang="zh-CN" sz="360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36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妈妈把勇敢的故事讲了又讲，</a:t>
            </a:r>
            <a:endParaRPr lang="zh-CN" altLang="en-US" sz="360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36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可我一看窗外心就乱跳</a:t>
            </a:r>
            <a:r>
              <a:rPr lang="en-US" altLang="zh-CN" sz="36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……</a:t>
            </a:r>
            <a:endParaRPr lang="en-US" altLang="zh-CN" sz="360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1643050"/>
            <a:ext cx="814393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6000">
                <a:solidFill>
                  <a:srgbClr val="00B05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从此再黑再黑的夜晚，</a:t>
            </a:r>
            <a:endParaRPr lang="zh-CN" altLang="en-US" sz="6000">
              <a:solidFill>
                <a:srgbClr val="00B05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6000">
                <a:solidFill>
                  <a:srgbClr val="00B05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我也能看见＿＿＿怎样在＿＿＿</a:t>
            </a:r>
            <a:r>
              <a:rPr lang="en-US" altLang="zh-CN" sz="6000">
                <a:solidFill>
                  <a:srgbClr val="00B05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……</a:t>
            </a:r>
            <a:endParaRPr lang="zh-CN" altLang="en-US" sz="6000">
              <a:solidFill>
                <a:srgbClr val="00B05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webwxgetmsgimg (1)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000364" cy="314324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928926" y="3000373"/>
            <a:ext cx="607223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36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爸爸晚上偏要拉我出去散步，</a:t>
            </a:r>
            <a:endParaRPr lang="zh-CN" altLang="en-US" sz="360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36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原来花草都像白天一样微笑。从此再黑再黑的夜晚，</a:t>
            </a:r>
            <a:endParaRPr lang="zh-CN" altLang="en-US" sz="360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36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我也能看见小鸟怎样在月光下睡觉</a:t>
            </a:r>
            <a:r>
              <a:rPr lang="en-US" altLang="zh-CN" sz="36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……</a:t>
            </a:r>
            <a:endParaRPr lang="zh-CN" altLang="en-US" sz="360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img (4)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img (3)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42908" y="0"/>
            <a:ext cx="9286908" cy="685800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 (6)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001156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14414" y="4071942"/>
            <a:ext cx="66437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i="1">
                <a:solidFill>
                  <a:srgbClr val="7030A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本节课你有什么收获？</a:t>
            </a:r>
            <a:endParaRPr lang="en-US" altLang="zh-CN" sz="5400" i="1">
              <a:solidFill>
                <a:srgbClr val="7030A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/>
              <a:t>谢    谢</a:t>
            </a:r>
            <a:endParaRPr lang="zh-CN" altLang="en-US"/>
          </a:p>
        </p:txBody>
      </p:sp>
      <p:pic>
        <p:nvPicPr>
          <p:cNvPr id="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366500" y="11353800"/>
            <a:ext cx="368300" cy="2667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894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009227212651425_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012ca05539dc080000004850d772c1.jpg@900w_1l_2o_100sh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0140425054942_1270.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timg (7)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七角星 4"/>
          <p:cNvSpPr/>
          <p:nvPr/>
        </p:nvSpPr>
        <p:spPr>
          <a:xfrm>
            <a:off x="857224" y="571480"/>
            <a:ext cx="1571636" cy="1428760"/>
          </a:xfrm>
          <a:prstGeom prst="star7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60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胆</a:t>
            </a:r>
            <a:endParaRPr lang="zh-CN" altLang="en-US" sz="600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6" name="七角星 5"/>
          <p:cNvSpPr/>
          <p:nvPr/>
        </p:nvSpPr>
        <p:spPr>
          <a:xfrm>
            <a:off x="6429388" y="571480"/>
            <a:ext cx="1571636" cy="1428760"/>
          </a:xfrm>
          <a:prstGeom prst="star7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外</a:t>
            </a:r>
            <a:endParaRPr lang="zh-CN" altLang="en-US" sz="440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7" name="七角星 6"/>
          <p:cNvSpPr/>
          <p:nvPr/>
        </p:nvSpPr>
        <p:spPr>
          <a:xfrm>
            <a:off x="2714612" y="571480"/>
            <a:ext cx="1571636" cy="1428760"/>
          </a:xfrm>
          <a:prstGeom prst="star7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敢</a:t>
            </a:r>
            <a:endParaRPr lang="zh-CN" altLang="en-US" sz="440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8" name="七角星 7"/>
          <p:cNvSpPr/>
          <p:nvPr/>
        </p:nvSpPr>
        <p:spPr>
          <a:xfrm>
            <a:off x="4572000" y="571480"/>
            <a:ext cx="1571636" cy="1428760"/>
          </a:xfrm>
          <a:prstGeom prst="star7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往</a:t>
            </a:r>
            <a:endParaRPr lang="zh-CN" altLang="en-US" sz="440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9" name="七角星 8"/>
          <p:cNvSpPr/>
          <p:nvPr/>
        </p:nvSpPr>
        <p:spPr>
          <a:xfrm>
            <a:off x="785786" y="2500306"/>
            <a:ext cx="1571636" cy="1428760"/>
          </a:xfrm>
          <a:prstGeom prst="star7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勇</a:t>
            </a:r>
            <a:endParaRPr lang="zh-CN" altLang="en-US" sz="440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0" name="七角星 9"/>
          <p:cNvSpPr/>
          <p:nvPr/>
        </p:nvSpPr>
        <p:spPr>
          <a:xfrm>
            <a:off x="2643174" y="2500306"/>
            <a:ext cx="1571636" cy="1428760"/>
          </a:xfrm>
          <a:prstGeom prst="star7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窗</a:t>
            </a:r>
            <a:endParaRPr lang="zh-CN" altLang="en-US" sz="440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1" name="七角星 10"/>
          <p:cNvSpPr/>
          <p:nvPr/>
        </p:nvSpPr>
        <p:spPr>
          <a:xfrm>
            <a:off x="4572000" y="2500306"/>
            <a:ext cx="1571636" cy="1428760"/>
          </a:xfrm>
          <a:prstGeom prst="star7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乱</a:t>
            </a:r>
            <a:endParaRPr lang="zh-CN" altLang="en-US" sz="440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2" name="七角星 11"/>
          <p:cNvSpPr/>
          <p:nvPr/>
        </p:nvSpPr>
        <p:spPr>
          <a:xfrm>
            <a:off x="6715140" y="2500306"/>
            <a:ext cx="1571636" cy="1428760"/>
          </a:xfrm>
          <a:prstGeom prst="star7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偏</a:t>
            </a:r>
            <a:endParaRPr lang="zh-CN" altLang="en-US" sz="440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3" name="七角星 12"/>
          <p:cNvSpPr/>
          <p:nvPr/>
        </p:nvSpPr>
        <p:spPr>
          <a:xfrm>
            <a:off x="1000100" y="4429132"/>
            <a:ext cx="1571636" cy="1428760"/>
          </a:xfrm>
          <a:prstGeom prst="star7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散</a:t>
            </a:r>
            <a:endParaRPr lang="zh-CN" altLang="en-US" sz="440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4" name="七角星 13"/>
          <p:cNvSpPr/>
          <p:nvPr/>
        </p:nvSpPr>
        <p:spPr>
          <a:xfrm>
            <a:off x="2786050" y="4429132"/>
            <a:ext cx="1571636" cy="1428760"/>
          </a:xfrm>
          <a:prstGeom prst="star7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原</a:t>
            </a:r>
            <a:endParaRPr lang="zh-CN" altLang="en-US" sz="440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5" name="七角星 14"/>
          <p:cNvSpPr/>
          <p:nvPr/>
        </p:nvSpPr>
        <p:spPr>
          <a:xfrm>
            <a:off x="4714876" y="4429132"/>
            <a:ext cx="1571636" cy="1428760"/>
          </a:xfrm>
          <a:prstGeom prst="star7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像</a:t>
            </a:r>
            <a:endParaRPr lang="zh-CN" altLang="en-US" sz="440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6" name="七角星 15"/>
          <p:cNvSpPr/>
          <p:nvPr/>
        </p:nvSpPr>
        <p:spPr>
          <a:xfrm>
            <a:off x="6786578" y="4429132"/>
            <a:ext cx="1571636" cy="1428760"/>
          </a:xfrm>
          <a:prstGeom prst="star7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微</a:t>
            </a:r>
            <a:endParaRPr lang="zh-CN" altLang="en-US" sz="440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timg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 descr="timg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5206" y="5072074"/>
            <a:ext cx="1928794" cy="1785926"/>
          </a:xfrm>
          <a:prstGeom prst="rect">
            <a:avLst/>
          </a:prstGeom>
        </p:spPr>
      </p:pic>
      <p:sp>
        <p:nvSpPr>
          <p:cNvPr id="8" name="云形 7"/>
          <p:cNvSpPr/>
          <p:nvPr/>
        </p:nvSpPr>
        <p:spPr>
          <a:xfrm>
            <a:off x="928662" y="4500570"/>
            <a:ext cx="2286016" cy="1643074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勇敢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9" name="云形 8"/>
          <p:cNvSpPr/>
          <p:nvPr/>
        </p:nvSpPr>
        <p:spPr>
          <a:xfrm>
            <a:off x="6000760" y="2428868"/>
            <a:ext cx="2428892" cy="1571636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原来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0" name="云形 9"/>
          <p:cNvSpPr/>
          <p:nvPr/>
        </p:nvSpPr>
        <p:spPr>
          <a:xfrm>
            <a:off x="3071802" y="2500306"/>
            <a:ext cx="2214578" cy="1571636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好像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1" name="云形 10"/>
          <p:cNvSpPr/>
          <p:nvPr/>
        </p:nvSpPr>
        <p:spPr>
          <a:xfrm>
            <a:off x="4071934" y="4357694"/>
            <a:ext cx="2286016" cy="1643074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来往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2" name="云形 11"/>
          <p:cNvSpPr/>
          <p:nvPr/>
        </p:nvSpPr>
        <p:spPr>
          <a:xfrm>
            <a:off x="6500826" y="500042"/>
            <a:ext cx="2357454" cy="1643074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窗外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3" name="云形 12"/>
          <p:cNvSpPr/>
          <p:nvPr/>
        </p:nvSpPr>
        <p:spPr>
          <a:xfrm>
            <a:off x="3286116" y="714356"/>
            <a:ext cx="2786082" cy="1500198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不敢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4" name="云形 13"/>
          <p:cNvSpPr/>
          <p:nvPr/>
        </p:nvSpPr>
        <p:spPr>
          <a:xfrm>
            <a:off x="285720" y="2500306"/>
            <a:ext cx="2286016" cy="1571636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乱跳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5" name="云形 14"/>
          <p:cNvSpPr/>
          <p:nvPr/>
        </p:nvSpPr>
        <p:spPr>
          <a:xfrm>
            <a:off x="357158" y="642918"/>
            <a:ext cx="2214578" cy="1571636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胆子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timg (2)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910" y="1571612"/>
            <a:ext cx="46434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     文中的小朋友有什么变化？</a:t>
            </a:r>
            <a:endParaRPr lang="zh-CN" altLang="en-US" sz="5400">
              <a:solidFill>
                <a:schemeClr val="accent6">
                  <a:lumMod val="75000"/>
                </a:schemeClr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571480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>
                <a:solidFill>
                  <a:srgbClr val="00B05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思考讨论：</a:t>
            </a:r>
            <a:endParaRPr lang="zh-CN" altLang="en-US" sz="5400">
              <a:solidFill>
                <a:srgbClr val="00B05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timg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00298" y="1928802"/>
            <a:ext cx="372409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>
                <a:latin typeface="Times New Roman" panose="02020603050405020304" pitchFamily="2" charset="-122"/>
                <a:ea typeface="楷体" panose="02010609060101010101" pitchFamily="49" charset="-122"/>
              </a:rPr>
              <a:t>……</a:t>
            </a:r>
            <a:endParaRPr lang="zh-CN" altLang="en-US" sz="138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椭圆形标注 5"/>
          <p:cNvSpPr/>
          <p:nvPr/>
        </p:nvSpPr>
        <p:spPr>
          <a:xfrm>
            <a:off x="5500694" y="785794"/>
            <a:ext cx="2643174" cy="1714512"/>
          </a:xfrm>
          <a:prstGeom prst="wedgeEllipse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072198" y="1428736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7030A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省略号</a:t>
            </a:r>
            <a:endParaRPr lang="zh-CN" altLang="en-US" sz="2800" b="1">
              <a:solidFill>
                <a:srgbClr val="7030A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语文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228</Words>
  <Application>WPS 演示</Application>
  <PresentationFormat>On-screen Show (4:3)</PresentationFormat>
  <Paragraphs>71</Paragraphs>
  <Slides>18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Arial</vt:lpstr>
      <vt:lpstr>宋体</vt:lpstr>
      <vt:lpstr>Wingdings</vt:lpstr>
      <vt:lpstr>楷体</vt:lpstr>
      <vt:lpstr>Calibri Light</vt:lpstr>
      <vt:lpstr>Times New Roman</vt:lpstr>
      <vt:lpstr>华文楷体</vt:lpstr>
      <vt:lpstr>隶书</vt:lpstr>
      <vt:lpstr>Arial Unicode MS</vt:lpstr>
      <vt:lpstr>微软雅黑</vt:lpstr>
      <vt:lpstr>等线</vt:lpstr>
      <vt:lpstr>Calibri</vt:lpstr>
      <vt:lpstr>语文</vt:lpstr>
      <vt:lpstr>9 夜色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2021-04-20T17:45:00Z</cp:lastPrinted>
  <dcterms:created xsi:type="dcterms:W3CDTF">2021-04-20T17:45:00Z</dcterms:created>
  <dcterms:modified xsi:type="dcterms:W3CDTF">2021-07-30T06:43:28Z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